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0" r:id="rId1"/>
  </p:sldMasterIdLst>
  <p:sldIdLst>
    <p:sldId id="264" r:id="rId2"/>
    <p:sldId id="263" r:id="rId3"/>
    <p:sldId id="257" r:id="rId4"/>
    <p:sldId id="258" r:id="rId5"/>
    <p:sldId id="261" r:id="rId6"/>
    <p:sldId id="260"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02" d="100"/>
          <a:sy n="102" d="100"/>
        </p:scale>
        <p:origin x="138"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hr-HR"/>
              <a:t>Kliknite da biste uredili stil naslova matrice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r-HR"/>
              <a:t>Kliknite da biste uredili stil podnaslova matrice</a:t>
            </a:r>
            <a:endParaRPr lang="en-US" dirty="0"/>
          </a:p>
        </p:txBody>
      </p:sp>
      <p:sp>
        <p:nvSpPr>
          <p:cNvPr id="7" name="Date Placeholder 6"/>
          <p:cNvSpPr>
            <a:spLocks noGrp="1"/>
          </p:cNvSpPr>
          <p:nvPr>
            <p:ph type="dt" sz="half" idx="10"/>
          </p:nvPr>
        </p:nvSpPr>
        <p:spPr/>
        <p:txBody>
          <a:bodyPr/>
          <a:lstStyle/>
          <a:p>
            <a:fld id="{9B89BA3F-67D4-4F02-9005-D0AAD9329DC3}" type="datetimeFigureOut">
              <a:rPr lang="hr-HR" smtClean="0"/>
              <a:t>21.9.2023.</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EDE64E02-1FFD-4CD3-BDE6-9A3726720EBC}" type="slidenum">
              <a:rPr lang="hr-HR" smtClean="0"/>
              <a:t>‹#›</a:t>
            </a:fld>
            <a:endParaRPr lang="hr-HR"/>
          </a:p>
        </p:txBody>
      </p:sp>
    </p:spTree>
    <p:extLst>
      <p:ext uri="{BB962C8B-B14F-4D97-AF65-F5344CB8AC3E}">
        <p14:creationId xmlns:p14="http://schemas.microsoft.com/office/powerpoint/2010/main" val="132556707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Vertical Text Placeholder 2"/>
          <p:cNvSpPr>
            <a:spLocks noGrp="1"/>
          </p:cNvSpPr>
          <p:nvPr>
            <p:ph type="body" orient="vert" idx="1"/>
          </p:nvPr>
        </p:nvSpPr>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9B89BA3F-67D4-4F02-9005-D0AAD9329DC3}" type="datetimeFigureOut">
              <a:rPr lang="hr-HR" smtClean="0"/>
              <a:t>21.9.2023.</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EDE64E02-1FFD-4CD3-BDE6-9A3726720EBC}" type="slidenum">
              <a:rPr lang="hr-HR" smtClean="0"/>
              <a:t>‹#›</a:t>
            </a:fld>
            <a:endParaRPr lang="hr-HR"/>
          </a:p>
        </p:txBody>
      </p:sp>
    </p:spTree>
    <p:extLst>
      <p:ext uri="{BB962C8B-B14F-4D97-AF65-F5344CB8AC3E}">
        <p14:creationId xmlns:p14="http://schemas.microsoft.com/office/powerpoint/2010/main" val="3825480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hr-HR"/>
              <a:t>Kliknite da biste uredili stil naslova matrice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9B89BA3F-67D4-4F02-9005-D0AAD9329DC3}" type="datetimeFigureOut">
              <a:rPr lang="hr-HR" smtClean="0"/>
              <a:t>21.9.2023.</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EDE64E02-1FFD-4CD3-BDE6-9A3726720EBC}" type="slidenum">
              <a:rPr lang="hr-HR" smtClean="0"/>
              <a:t>‹#›</a:t>
            </a:fld>
            <a:endParaRPr lang="hr-HR"/>
          </a:p>
        </p:txBody>
      </p:sp>
    </p:spTree>
    <p:extLst>
      <p:ext uri="{BB962C8B-B14F-4D97-AF65-F5344CB8AC3E}">
        <p14:creationId xmlns:p14="http://schemas.microsoft.com/office/powerpoint/2010/main" val="757110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Content Placeholder 2"/>
          <p:cNvSpPr>
            <a:spLocks noGrp="1"/>
          </p:cNvSpPr>
          <p:nvPr>
            <p:ph idx="1"/>
          </p:nvPr>
        </p:nvSpPr>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7" name="Date Placeholder 6"/>
          <p:cNvSpPr>
            <a:spLocks noGrp="1"/>
          </p:cNvSpPr>
          <p:nvPr>
            <p:ph type="dt" sz="half" idx="10"/>
          </p:nvPr>
        </p:nvSpPr>
        <p:spPr/>
        <p:txBody>
          <a:bodyPr/>
          <a:lstStyle/>
          <a:p>
            <a:fld id="{9B89BA3F-67D4-4F02-9005-D0AAD9329DC3}" type="datetimeFigureOut">
              <a:rPr lang="hr-HR" smtClean="0"/>
              <a:t>21.9.2023.</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EDE64E02-1FFD-4CD3-BDE6-9A3726720EBC}" type="slidenum">
              <a:rPr lang="hr-HR" smtClean="0"/>
              <a:t>‹#›</a:t>
            </a:fld>
            <a:endParaRPr lang="hr-HR"/>
          </a:p>
        </p:txBody>
      </p:sp>
    </p:spTree>
    <p:extLst>
      <p:ext uri="{BB962C8B-B14F-4D97-AF65-F5344CB8AC3E}">
        <p14:creationId xmlns:p14="http://schemas.microsoft.com/office/powerpoint/2010/main" val="1630171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hr-HR"/>
              <a:t>Kliknite da biste uredili stil naslova matrice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r-HR"/>
              <a:t>Kliknite da biste uredili matrice</a:t>
            </a:r>
          </a:p>
        </p:txBody>
      </p:sp>
      <p:sp>
        <p:nvSpPr>
          <p:cNvPr id="7" name="Date Placeholder 6"/>
          <p:cNvSpPr>
            <a:spLocks noGrp="1"/>
          </p:cNvSpPr>
          <p:nvPr>
            <p:ph type="dt" sz="half" idx="10"/>
          </p:nvPr>
        </p:nvSpPr>
        <p:spPr/>
        <p:txBody>
          <a:bodyPr/>
          <a:lstStyle/>
          <a:p>
            <a:fld id="{9B89BA3F-67D4-4F02-9005-D0AAD9329DC3}" type="datetimeFigureOut">
              <a:rPr lang="hr-HR" smtClean="0"/>
              <a:t>21.9.2023.</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EDE64E02-1FFD-4CD3-BDE6-9A3726720EBC}" type="slidenum">
              <a:rPr lang="hr-HR" smtClean="0"/>
              <a:t>‹#›</a:t>
            </a:fld>
            <a:endParaRPr lang="hr-HR"/>
          </a:p>
        </p:txBody>
      </p:sp>
    </p:spTree>
    <p:extLst>
      <p:ext uri="{BB962C8B-B14F-4D97-AF65-F5344CB8AC3E}">
        <p14:creationId xmlns:p14="http://schemas.microsoft.com/office/powerpoint/2010/main" val="316064380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8" name="Date Placeholder 7"/>
          <p:cNvSpPr>
            <a:spLocks noGrp="1"/>
          </p:cNvSpPr>
          <p:nvPr>
            <p:ph type="dt" sz="half" idx="10"/>
          </p:nvPr>
        </p:nvSpPr>
        <p:spPr/>
        <p:txBody>
          <a:bodyPr/>
          <a:lstStyle/>
          <a:p>
            <a:fld id="{9B89BA3F-67D4-4F02-9005-D0AAD9329DC3}" type="datetimeFigureOut">
              <a:rPr lang="hr-HR" smtClean="0"/>
              <a:t>21.9.2023.</a:t>
            </a:fld>
            <a:endParaRPr lang="hr-HR"/>
          </a:p>
        </p:txBody>
      </p:sp>
      <p:sp>
        <p:nvSpPr>
          <p:cNvPr id="9" name="Footer Placeholder 8"/>
          <p:cNvSpPr>
            <a:spLocks noGrp="1"/>
          </p:cNvSpPr>
          <p:nvPr>
            <p:ph type="ftr" sz="quarter" idx="11"/>
          </p:nvPr>
        </p:nvSpPr>
        <p:spPr/>
        <p:txBody>
          <a:bodyPr/>
          <a:lstStyle/>
          <a:p>
            <a:endParaRPr lang="hr-HR"/>
          </a:p>
        </p:txBody>
      </p:sp>
      <p:sp>
        <p:nvSpPr>
          <p:cNvPr id="10" name="Slide Number Placeholder 9"/>
          <p:cNvSpPr>
            <a:spLocks noGrp="1"/>
          </p:cNvSpPr>
          <p:nvPr>
            <p:ph type="sldNum" sz="quarter" idx="12"/>
          </p:nvPr>
        </p:nvSpPr>
        <p:spPr/>
        <p:txBody>
          <a:bodyPr/>
          <a:lstStyle/>
          <a:p>
            <a:fld id="{EDE64E02-1FFD-4CD3-BDE6-9A3726720EBC}" type="slidenum">
              <a:rPr lang="hr-HR" smtClean="0"/>
              <a:t>‹#›</a:t>
            </a:fld>
            <a:endParaRPr lang="hr-HR"/>
          </a:p>
        </p:txBody>
      </p:sp>
    </p:spTree>
    <p:extLst>
      <p:ext uri="{BB962C8B-B14F-4D97-AF65-F5344CB8AC3E}">
        <p14:creationId xmlns:p14="http://schemas.microsoft.com/office/powerpoint/2010/main" val="2054725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4" name="Content Placeholder 3"/>
          <p:cNvSpPr>
            <a:spLocks noGrp="1"/>
          </p:cNvSpPr>
          <p:nvPr>
            <p:ph sz="half" idx="2"/>
          </p:nvPr>
        </p:nvSpPr>
        <p:spPr>
          <a:xfrm>
            <a:off x="1583436" y="3143250"/>
            <a:ext cx="4270248" cy="2596776"/>
          </a:xfrm>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7" name="Date Placeholder 6"/>
          <p:cNvSpPr>
            <a:spLocks noGrp="1"/>
          </p:cNvSpPr>
          <p:nvPr>
            <p:ph type="dt" sz="half" idx="10"/>
          </p:nvPr>
        </p:nvSpPr>
        <p:spPr/>
        <p:txBody>
          <a:bodyPr/>
          <a:lstStyle/>
          <a:p>
            <a:fld id="{9B89BA3F-67D4-4F02-9005-D0AAD9329DC3}" type="datetimeFigureOut">
              <a:rPr lang="hr-HR" smtClean="0"/>
              <a:t>21.9.2023.</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EDE64E02-1FFD-4CD3-BDE6-9A3726720EBC}" type="slidenum">
              <a:rPr lang="hr-HR" smtClean="0"/>
              <a:t>‹#›</a:t>
            </a:fld>
            <a:endParaRPr lang="hr-HR"/>
          </a:p>
        </p:txBody>
      </p:sp>
      <p:sp>
        <p:nvSpPr>
          <p:cNvPr id="10" name="Title 9"/>
          <p:cNvSpPr>
            <a:spLocks noGrp="1"/>
          </p:cNvSpPr>
          <p:nvPr>
            <p:ph type="title"/>
          </p:nvPr>
        </p:nvSpPr>
        <p:spPr/>
        <p:txBody>
          <a:bodyPr/>
          <a:lstStyle/>
          <a:p>
            <a:r>
              <a:rPr lang="hr-HR"/>
              <a:t>Kliknite da biste uredili stil naslova matrice</a:t>
            </a:r>
            <a:endParaRPr lang="en-US" dirty="0"/>
          </a:p>
        </p:txBody>
      </p:sp>
    </p:spTree>
    <p:extLst>
      <p:ext uri="{BB962C8B-B14F-4D97-AF65-F5344CB8AC3E}">
        <p14:creationId xmlns:p14="http://schemas.microsoft.com/office/powerpoint/2010/main" val="832482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Date Placeholder 2"/>
          <p:cNvSpPr>
            <a:spLocks noGrp="1"/>
          </p:cNvSpPr>
          <p:nvPr>
            <p:ph type="dt" sz="half" idx="10"/>
          </p:nvPr>
        </p:nvSpPr>
        <p:spPr/>
        <p:txBody>
          <a:bodyPr/>
          <a:lstStyle/>
          <a:p>
            <a:fld id="{9B89BA3F-67D4-4F02-9005-D0AAD9329DC3}" type="datetimeFigureOut">
              <a:rPr lang="hr-HR" smtClean="0"/>
              <a:t>21.9.2023.</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EDE64E02-1FFD-4CD3-BDE6-9A3726720EBC}" type="slidenum">
              <a:rPr lang="hr-HR" smtClean="0"/>
              <a:t>‹#›</a:t>
            </a:fld>
            <a:endParaRPr lang="hr-HR"/>
          </a:p>
        </p:txBody>
      </p:sp>
    </p:spTree>
    <p:extLst>
      <p:ext uri="{BB962C8B-B14F-4D97-AF65-F5344CB8AC3E}">
        <p14:creationId xmlns:p14="http://schemas.microsoft.com/office/powerpoint/2010/main" val="3920330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89BA3F-67D4-4F02-9005-D0AAD9329DC3}" type="datetimeFigureOut">
              <a:rPr lang="hr-HR" smtClean="0"/>
              <a:t>21.9.2023.</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EDE64E02-1FFD-4CD3-BDE6-9A3726720EBC}" type="slidenum">
              <a:rPr lang="hr-HR" smtClean="0"/>
              <a:t>‹#›</a:t>
            </a:fld>
            <a:endParaRPr lang="hr-HR"/>
          </a:p>
        </p:txBody>
      </p:sp>
    </p:spTree>
    <p:extLst>
      <p:ext uri="{BB962C8B-B14F-4D97-AF65-F5344CB8AC3E}">
        <p14:creationId xmlns:p14="http://schemas.microsoft.com/office/powerpoint/2010/main" val="77474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hr-HR"/>
              <a:t>Kliknite da biste uredili stil naslova matrice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9" name="Date Placeholder 8"/>
          <p:cNvSpPr>
            <a:spLocks noGrp="1"/>
          </p:cNvSpPr>
          <p:nvPr>
            <p:ph type="dt" sz="half" idx="10"/>
          </p:nvPr>
        </p:nvSpPr>
        <p:spPr/>
        <p:txBody>
          <a:bodyPr/>
          <a:lstStyle/>
          <a:p>
            <a:fld id="{9B89BA3F-67D4-4F02-9005-D0AAD9329DC3}" type="datetimeFigureOut">
              <a:rPr lang="hr-HR" smtClean="0"/>
              <a:t>21.9.2023.</a:t>
            </a:fld>
            <a:endParaRPr lang="hr-H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hr-HR"/>
          </a:p>
        </p:txBody>
      </p:sp>
      <p:sp>
        <p:nvSpPr>
          <p:cNvPr id="11" name="Slide Number Placeholder 10"/>
          <p:cNvSpPr>
            <a:spLocks noGrp="1"/>
          </p:cNvSpPr>
          <p:nvPr>
            <p:ph type="sldNum" sz="quarter" idx="12"/>
          </p:nvPr>
        </p:nvSpPr>
        <p:spPr/>
        <p:txBody>
          <a:bodyPr/>
          <a:lstStyle/>
          <a:p>
            <a:fld id="{EDE64E02-1FFD-4CD3-BDE6-9A3726720EBC}" type="slidenum">
              <a:rPr lang="hr-HR" smtClean="0"/>
              <a:t>‹#›</a:t>
            </a:fld>
            <a:endParaRPr lang="hr-HR"/>
          </a:p>
        </p:txBody>
      </p:sp>
    </p:spTree>
    <p:extLst>
      <p:ext uri="{BB962C8B-B14F-4D97-AF65-F5344CB8AC3E}">
        <p14:creationId xmlns:p14="http://schemas.microsoft.com/office/powerpoint/2010/main" val="3869585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hr-HR"/>
              <a:t>Kliknite da biste uredili stil naslova matrice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r-HR"/>
              <a:t>Kliknite ikonu da biste dodali  sliku</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r-HR"/>
              <a:t>Kliknite da biste uredili matrice</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9B89BA3F-67D4-4F02-9005-D0AAD9329DC3}" type="datetimeFigureOut">
              <a:rPr lang="hr-HR" smtClean="0"/>
              <a:t>21.9.2023.</a:t>
            </a:fld>
            <a:endParaRPr lang="hr-HR"/>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hr-HR"/>
          </a:p>
        </p:txBody>
      </p:sp>
      <p:sp>
        <p:nvSpPr>
          <p:cNvPr id="10" name="Slide Number Placeholder 9"/>
          <p:cNvSpPr>
            <a:spLocks noGrp="1"/>
          </p:cNvSpPr>
          <p:nvPr>
            <p:ph type="sldNum" sz="quarter" idx="12"/>
          </p:nvPr>
        </p:nvSpPr>
        <p:spPr/>
        <p:txBody>
          <a:bodyPr/>
          <a:lstStyle/>
          <a:p>
            <a:fld id="{EDE64E02-1FFD-4CD3-BDE6-9A3726720EBC}" type="slidenum">
              <a:rPr lang="hr-HR" smtClean="0"/>
              <a:t>‹#›</a:t>
            </a:fld>
            <a:endParaRPr lang="hr-HR"/>
          </a:p>
        </p:txBody>
      </p:sp>
    </p:spTree>
    <p:extLst>
      <p:ext uri="{BB962C8B-B14F-4D97-AF65-F5344CB8AC3E}">
        <p14:creationId xmlns:p14="http://schemas.microsoft.com/office/powerpoint/2010/main" val="1032345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hr-HR"/>
              <a:t>Kliknite da biste uredili stil naslova matrice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9B89BA3F-67D4-4F02-9005-D0AAD9329DC3}" type="datetimeFigureOut">
              <a:rPr lang="hr-HR" smtClean="0"/>
              <a:t>21.9.2023.</a:t>
            </a:fld>
            <a:endParaRPr lang="hr-HR"/>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hr-H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EDE64E02-1FFD-4CD3-BDE6-9A3726720EBC}" type="slidenum">
              <a:rPr lang="hr-HR" smtClean="0"/>
              <a:t>‹#›</a:t>
            </a:fld>
            <a:endParaRPr lang="hr-HR"/>
          </a:p>
        </p:txBody>
      </p:sp>
    </p:spTree>
    <p:extLst>
      <p:ext uri="{BB962C8B-B14F-4D97-AF65-F5344CB8AC3E}">
        <p14:creationId xmlns:p14="http://schemas.microsoft.com/office/powerpoint/2010/main" val="2356410991"/>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zoomgraf.blogspot.com.es/2013/06/compas-marino-brushes-y-elementos-de.html"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758CEC4-59B0-49A9-88D3-7C8D6D11EBD6}"/>
              </a:ext>
            </a:extLst>
          </p:cNvPr>
          <p:cNvSpPr>
            <a:spLocks noGrp="1"/>
          </p:cNvSpPr>
          <p:nvPr>
            <p:ph type="title"/>
          </p:nvPr>
        </p:nvSpPr>
        <p:spPr>
          <a:xfrm>
            <a:off x="2231136" y="2240280"/>
            <a:ext cx="7729728" cy="1188720"/>
          </a:xfrm>
        </p:spPr>
        <p:txBody>
          <a:bodyPr/>
          <a:lstStyle/>
          <a:p>
            <a:r>
              <a:rPr lang="hr-HR" dirty="0"/>
              <a:t>ORIJENTACIJA U PRIRODI POMOĆU GEOGRAFSKE KARTE</a:t>
            </a:r>
          </a:p>
        </p:txBody>
      </p:sp>
      <p:sp>
        <p:nvSpPr>
          <p:cNvPr id="3" name="Rezervirano mjesto sadržaja 2">
            <a:extLst>
              <a:ext uri="{FF2B5EF4-FFF2-40B4-BE49-F238E27FC236}">
                <a16:creationId xmlns:a16="http://schemas.microsoft.com/office/drawing/2014/main" id="{882293E3-2AF7-4605-9837-67B3F82D4341}"/>
              </a:ext>
            </a:extLst>
          </p:cNvPr>
          <p:cNvSpPr>
            <a:spLocks noGrp="1"/>
          </p:cNvSpPr>
          <p:nvPr>
            <p:ph idx="1"/>
          </p:nvPr>
        </p:nvSpPr>
        <p:spPr>
          <a:xfrm>
            <a:off x="4529642" y="3617537"/>
            <a:ext cx="3132716" cy="1538926"/>
          </a:xfrm>
        </p:spPr>
        <p:txBody>
          <a:bodyPr/>
          <a:lstStyle/>
          <a:p>
            <a:pPr marL="0" indent="0">
              <a:buNone/>
            </a:pPr>
            <a:r>
              <a:rPr lang="hr-HR" dirty="0"/>
              <a:t> </a:t>
            </a:r>
            <a:r>
              <a:rPr lang="hr-HR" b="1" dirty="0"/>
              <a:t>                  8.a</a:t>
            </a:r>
          </a:p>
          <a:p>
            <a:pPr marL="0" indent="0">
              <a:buNone/>
            </a:pPr>
            <a:r>
              <a:rPr lang="hr-HR" b="1" dirty="0"/>
              <a:t>Osnovna škola Nikole Tesle</a:t>
            </a:r>
          </a:p>
          <a:p>
            <a:pPr marL="0" indent="0">
              <a:buNone/>
            </a:pPr>
            <a:r>
              <a:rPr lang="hr-HR" b="1" dirty="0"/>
              <a:t>                Gračac</a:t>
            </a:r>
          </a:p>
        </p:txBody>
      </p:sp>
    </p:spTree>
    <p:extLst>
      <p:ext uri="{BB962C8B-B14F-4D97-AF65-F5344CB8AC3E}">
        <p14:creationId xmlns:p14="http://schemas.microsoft.com/office/powerpoint/2010/main" val="4242531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758CEC4-59B0-49A9-88D3-7C8D6D11EBD6}"/>
              </a:ext>
            </a:extLst>
          </p:cNvPr>
          <p:cNvSpPr>
            <a:spLocks noGrp="1"/>
          </p:cNvSpPr>
          <p:nvPr>
            <p:ph type="title"/>
          </p:nvPr>
        </p:nvSpPr>
        <p:spPr/>
        <p:txBody>
          <a:bodyPr/>
          <a:lstStyle/>
          <a:p>
            <a:r>
              <a:rPr lang="hr-HR" dirty="0"/>
              <a:t>PODSJETNIK!</a:t>
            </a:r>
          </a:p>
        </p:txBody>
      </p:sp>
      <p:sp>
        <p:nvSpPr>
          <p:cNvPr id="3" name="Rezervirano mjesto sadržaja 2">
            <a:extLst>
              <a:ext uri="{FF2B5EF4-FFF2-40B4-BE49-F238E27FC236}">
                <a16:creationId xmlns:a16="http://schemas.microsoft.com/office/drawing/2014/main" id="{882293E3-2AF7-4605-9837-67B3F82D4341}"/>
              </a:ext>
            </a:extLst>
          </p:cNvPr>
          <p:cNvSpPr>
            <a:spLocks noGrp="1"/>
          </p:cNvSpPr>
          <p:nvPr>
            <p:ph idx="1"/>
          </p:nvPr>
        </p:nvSpPr>
        <p:spPr>
          <a:xfrm>
            <a:off x="2231136" y="2791325"/>
            <a:ext cx="7729728" cy="3101983"/>
          </a:xfrm>
        </p:spPr>
        <p:txBody>
          <a:bodyPr/>
          <a:lstStyle/>
          <a:p>
            <a:r>
              <a:rPr lang="hr-HR" dirty="0"/>
              <a:t>Topografska karta je karta koja predočuje u prostoru vidljive, osnovne prirodne i društvene sadržaje nekog područja, a u ovom slučaju je to Gračac.</a:t>
            </a:r>
          </a:p>
          <a:p>
            <a:r>
              <a:rPr lang="hr-HR" dirty="0"/>
              <a:t>Sadržaj topografske karte prikazan je topografskim znakovima.</a:t>
            </a:r>
          </a:p>
          <a:p>
            <a:r>
              <a:rPr lang="hr-HR" dirty="0"/>
              <a:t>Izrađuju se u listovima i različitim mjerilima.</a:t>
            </a:r>
          </a:p>
          <a:p>
            <a:r>
              <a:rPr lang="hr-HR" dirty="0"/>
              <a:t>Elementi topografske karte su: reljef, vode, vegetacija, naselja, granice, prometnice i pojedini objekti u prostoru.</a:t>
            </a:r>
          </a:p>
        </p:txBody>
      </p:sp>
    </p:spTree>
    <p:extLst>
      <p:ext uri="{BB962C8B-B14F-4D97-AF65-F5344CB8AC3E}">
        <p14:creationId xmlns:p14="http://schemas.microsoft.com/office/powerpoint/2010/main" val="436965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7F6F4A6-3F88-4C9B-AAAB-9A08019C2D17}"/>
              </a:ext>
            </a:extLst>
          </p:cNvPr>
          <p:cNvSpPr>
            <a:spLocks noGrp="1"/>
          </p:cNvSpPr>
          <p:nvPr>
            <p:ph type="title"/>
          </p:nvPr>
        </p:nvSpPr>
        <p:spPr>
          <a:xfrm>
            <a:off x="157787" y="316106"/>
            <a:ext cx="4903311" cy="715252"/>
          </a:xfrm>
        </p:spPr>
        <p:txBody>
          <a:bodyPr>
            <a:normAutofit fontScale="90000"/>
          </a:bodyPr>
          <a:lstStyle/>
          <a:p>
            <a:r>
              <a:rPr lang="hr-HR" dirty="0"/>
              <a:t>PRVO STAJALIŠTE</a:t>
            </a:r>
          </a:p>
        </p:txBody>
      </p:sp>
      <p:sp>
        <p:nvSpPr>
          <p:cNvPr id="3" name="Rezervirano mjesto sadržaja 2">
            <a:extLst>
              <a:ext uri="{FF2B5EF4-FFF2-40B4-BE49-F238E27FC236}">
                <a16:creationId xmlns:a16="http://schemas.microsoft.com/office/drawing/2014/main" id="{C862422D-FC57-4CEA-A926-6B9D39D57E40}"/>
              </a:ext>
            </a:extLst>
          </p:cNvPr>
          <p:cNvSpPr>
            <a:spLocks noGrp="1"/>
          </p:cNvSpPr>
          <p:nvPr>
            <p:ph idx="1"/>
          </p:nvPr>
        </p:nvSpPr>
        <p:spPr>
          <a:xfrm>
            <a:off x="0" y="2223375"/>
            <a:ext cx="7729728" cy="3101983"/>
          </a:xfrm>
        </p:spPr>
        <p:txBody>
          <a:bodyPr/>
          <a:lstStyle/>
          <a:p>
            <a:r>
              <a:rPr lang="hr-HR" dirty="0"/>
              <a:t>Nakon što su u učionici dobili detaljnije upute o terenskoj nastavi, učenici je u tišini napuštaju te ispred škole nestrpljivo čekaju da im se nastavnica pridruži.</a:t>
            </a:r>
          </a:p>
          <a:p>
            <a:r>
              <a:rPr lang="hr-HR" dirty="0"/>
              <a:t>Krenuli smo od juga prema sjeveru.</a:t>
            </a:r>
          </a:p>
          <a:p>
            <a:r>
              <a:rPr lang="hr-HR" dirty="0"/>
              <a:t>Prvo stajalište bila je općina.</a:t>
            </a:r>
          </a:p>
          <a:p>
            <a:r>
              <a:rPr lang="hr-HR" dirty="0"/>
              <a:t>Na karti smo tražili Gračac, te smo </a:t>
            </a:r>
            <a:r>
              <a:rPr lang="hr-HR" dirty="0" err="1"/>
              <a:t>primjetili</a:t>
            </a:r>
            <a:r>
              <a:rPr lang="hr-HR" dirty="0"/>
              <a:t> I simbole za park I stambene objekte.</a:t>
            </a:r>
          </a:p>
          <a:p>
            <a:r>
              <a:rPr lang="hr-HR" dirty="0"/>
              <a:t>Tijekom uspinjanja na Gradinu </a:t>
            </a:r>
            <a:r>
              <a:rPr lang="hr-HR" dirty="0" err="1"/>
              <a:t>primjetili</a:t>
            </a:r>
            <a:r>
              <a:rPr lang="hr-HR" dirty="0"/>
              <a:t> smo da se s lijeve strane nalaze stambeni objekti a s desne strane šuma.</a:t>
            </a:r>
          </a:p>
          <a:p>
            <a:endParaRPr lang="hr-HR" dirty="0"/>
          </a:p>
        </p:txBody>
      </p:sp>
      <p:pic>
        <p:nvPicPr>
          <p:cNvPr id="11" name="Slika 10">
            <a:extLst>
              <a:ext uri="{FF2B5EF4-FFF2-40B4-BE49-F238E27FC236}">
                <a16:creationId xmlns:a16="http://schemas.microsoft.com/office/drawing/2014/main" id="{91A20989-592C-4D1A-83C7-41E9F3F156FC}"/>
              </a:ext>
            </a:extLst>
          </p:cNvPr>
          <p:cNvPicPr>
            <a:picLocks noChangeAspect="1"/>
          </p:cNvPicPr>
          <p:nvPr/>
        </p:nvPicPr>
        <p:blipFill rotWithShape="1">
          <a:blip r:embed="rId2">
            <a:extLst>
              <a:ext uri="{28A0092B-C50C-407E-A947-70E740481C1C}">
                <a14:useLocalDpi xmlns:a14="http://schemas.microsoft.com/office/drawing/2010/main" val="0"/>
              </a:ext>
            </a:extLst>
          </a:blip>
          <a:srcRect l="-45" t="4609" r="117" b="13489"/>
          <a:stretch/>
        </p:blipFill>
        <p:spPr>
          <a:xfrm>
            <a:off x="8684599" y="0"/>
            <a:ext cx="3507401" cy="3338623"/>
          </a:xfrm>
          <a:prstGeom prst="rect">
            <a:avLst/>
          </a:prstGeom>
        </p:spPr>
      </p:pic>
      <p:pic>
        <p:nvPicPr>
          <p:cNvPr id="17" name="Slika 16">
            <a:extLst>
              <a:ext uri="{FF2B5EF4-FFF2-40B4-BE49-F238E27FC236}">
                <a16:creationId xmlns:a16="http://schemas.microsoft.com/office/drawing/2014/main" id="{77BFFE2C-4CAE-4EFB-94CC-DB7A5F43B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4599" y="3338623"/>
            <a:ext cx="3507401" cy="3519377"/>
          </a:xfrm>
          <a:prstGeom prst="rect">
            <a:avLst/>
          </a:prstGeom>
        </p:spPr>
      </p:pic>
    </p:spTree>
    <p:extLst>
      <p:ext uri="{BB962C8B-B14F-4D97-AF65-F5344CB8AC3E}">
        <p14:creationId xmlns:p14="http://schemas.microsoft.com/office/powerpoint/2010/main" val="3363582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7F6F4A6-3F88-4C9B-AAAB-9A08019C2D17}"/>
              </a:ext>
            </a:extLst>
          </p:cNvPr>
          <p:cNvSpPr>
            <a:spLocks noGrp="1"/>
          </p:cNvSpPr>
          <p:nvPr>
            <p:ph type="title"/>
          </p:nvPr>
        </p:nvSpPr>
        <p:spPr>
          <a:xfrm>
            <a:off x="157787" y="316106"/>
            <a:ext cx="4903311" cy="715252"/>
          </a:xfrm>
        </p:spPr>
        <p:txBody>
          <a:bodyPr>
            <a:normAutofit fontScale="90000"/>
          </a:bodyPr>
          <a:lstStyle/>
          <a:p>
            <a:r>
              <a:rPr lang="hr-HR" dirty="0"/>
              <a:t>DRUGO STAJALIŠTE</a:t>
            </a:r>
          </a:p>
        </p:txBody>
      </p:sp>
      <p:sp>
        <p:nvSpPr>
          <p:cNvPr id="3" name="Rezervirano mjesto sadržaja 2">
            <a:extLst>
              <a:ext uri="{FF2B5EF4-FFF2-40B4-BE49-F238E27FC236}">
                <a16:creationId xmlns:a16="http://schemas.microsoft.com/office/drawing/2014/main" id="{C862422D-FC57-4CEA-A926-6B9D39D57E40}"/>
              </a:ext>
            </a:extLst>
          </p:cNvPr>
          <p:cNvSpPr>
            <a:spLocks noGrp="1"/>
          </p:cNvSpPr>
          <p:nvPr>
            <p:ph idx="1"/>
          </p:nvPr>
        </p:nvSpPr>
        <p:spPr>
          <a:xfrm>
            <a:off x="0" y="2638045"/>
            <a:ext cx="7729728" cy="3101983"/>
          </a:xfrm>
        </p:spPr>
        <p:txBody>
          <a:bodyPr/>
          <a:lstStyle/>
          <a:p>
            <a:r>
              <a:rPr lang="hr-HR" dirty="0"/>
              <a:t>Ubrzo kreću prema Gradini zapisujući usput podatke o različitim čimbenicima orijentacije u prirodi, pronalazeći objekte u prirodi pomoću topografske karte. Već su do sada učenici znali sljedeće: za lakšu orijentaciju u prostoru mogu se </a:t>
            </a:r>
            <a:r>
              <a:rPr lang="hr-HR" dirty="0" err="1"/>
              <a:t>psolužiti</a:t>
            </a:r>
            <a:r>
              <a:rPr lang="hr-HR" dirty="0"/>
              <a:t> vlastitim tijelom pa im je tako lijeva ruka zapad, desna ruka istok, ispred je sjever, a iza leđa jug.</a:t>
            </a:r>
          </a:p>
          <a:p>
            <a:r>
              <a:rPr lang="hr-HR" dirty="0"/>
              <a:t>Drugo stajalište jest prvi stol na Gradini, tu se okupljamo I orijentiramo pomoću karte I kompasa.</a:t>
            </a:r>
          </a:p>
          <a:p>
            <a:r>
              <a:rPr lang="hr-HR" dirty="0"/>
              <a:t>Uz pomoć nastavnice smo se učili orijentirati te koristiti kompas i kartu,. </a:t>
            </a:r>
          </a:p>
          <a:p>
            <a:r>
              <a:rPr lang="hr-HR" dirty="0"/>
              <a:t>Sa stajališta se obzor povećao te se više I bolje vide dijelovi Gračaca.</a:t>
            </a:r>
          </a:p>
          <a:p>
            <a:endParaRPr lang="hr-HR" dirty="0"/>
          </a:p>
        </p:txBody>
      </p:sp>
      <p:pic>
        <p:nvPicPr>
          <p:cNvPr id="11" name="Slika 10">
            <a:extLst>
              <a:ext uri="{FF2B5EF4-FFF2-40B4-BE49-F238E27FC236}">
                <a16:creationId xmlns:a16="http://schemas.microsoft.com/office/drawing/2014/main" id="{61ACE0BE-FB12-4C54-8B6E-3C9C353BA592}"/>
              </a:ext>
            </a:extLst>
          </p:cNvPr>
          <p:cNvPicPr>
            <a:picLocks noChangeAspect="1"/>
          </p:cNvPicPr>
          <p:nvPr/>
        </p:nvPicPr>
        <p:blipFill rotWithShape="1">
          <a:blip r:embed="rId2">
            <a:extLst>
              <a:ext uri="{28A0092B-C50C-407E-A947-70E740481C1C}">
                <a14:useLocalDpi xmlns:a14="http://schemas.microsoft.com/office/drawing/2010/main" val="0"/>
              </a:ext>
            </a:extLst>
          </a:blip>
          <a:srcRect t="18294" b="7132"/>
          <a:stretch/>
        </p:blipFill>
        <p:spPr>
          <a:xfrm>
            <a:off x="8540216" y="3429000"/>
            <a:ext cx="3651784" cy="3428999"/>
          </a:xfrm>
          <a:prstGeom prst="rect">
            <a:avLst/>
          </a:prstGeom>
        </p:spPr>
      </p:pic>
      <p:pic>
        <p:nvPicPr>
          <p:cNvPr id="13" name="Slika 12">
            <a:extLst>
              <a:ext uri="{FF2B5EF4-FFF2-40B4-BE49-F238E27FC236}">
                <a16:creationId xmlns:a16="http://schemas.microsoft.com/office/drawing/2014/main" id="{307B2A45-08FF-4089-A478-5B8DE51C8BEF}"/>
              </a:ext>
            </a:extLst>
          </p:cNvPr>
          <p:cNvPicPr>
            <a:picLocks noChangeAspect="1"/>
          </p:cNvPicPr>
          <p:nvPr/>
        </p:nvPicPr>
        <p:blipFill rotWithShape="1">
          <a:blip r:embed="rId3"/>
          <a:srcRect l="1" t="15674" r="321" b="10648"/>
          <a:stretch/>
        </p:blipFill>
        <p:spPr>
          <a:xfrm>
            <a:off x="8540217" y="1"/>
            <a:ext cx="3651784" cy="3429000"/>
          </a:xfrm>
          <a:prstGeom prst="rect">
            <a:avLst/>
          </a:prstGeom>
        </p:spPr>
      </p:pic>
    </p:spTree>
    <p:extLst>
      <p:ext uri="{BB962C8B-B14F-4D97-AF65-F5344CB8AC3E}">
        <p14:creationId xmlns:p14="http://schemas.microsoft.com/office/powerpoint/2010/main" val="1391027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7F6F4A6-3F88-4C9B-AAAB-9A08019C2D17}"/>
              </a:ext>
            </a:extLst>
          </p:cNvPr>
          <p:cNvSpPr>
            <a:spLocks noGrp="1"/>
          </p:cNvSpPr>
          <p:nvPr>
            <p:ph type="title"/>
          </p:nvPr>
        </p:nvSpPr>
        <p:spPr>
          <a:xfrm>
            <a:off x="157787" y="316106"/>
            <a:ext cx="4903311" cy="715252"/>
          </a:xfrm>
        </p:spPr>
        <p:txBody>
          <a:bodyPr>
            <a:normAutofit fontScale="90000"/>
          </a:bodyPr>
          <a:lstStyle/>
          <a:p>
            <a:r>
              <a:rPr lang="hr-HR" dirty="0"/>
              <a:t>TREĆE STAJALIŠTE</a:t>
            </a:r>
          </a:p>
        </p:txBody>
      </p:sp>
      <p:sp>
        <p:nvSpPr>
          <p:cNvPr id="3" name="Rezervirano mjesto sadržaja 2">
            <a:extLst>
              <a:ext uri="{FF2B5EF4-FFF2-40B4-BE49-F238E27FC236}">
                <a16:creationId xmlns:a16="http://schemas.microsoft.com/office/drawing/2014/main" id="{C862422D-FC57-4CEA-A926-6B9D39D57E40}"/>
              </a:ext>
            </a:extLst>
          </p:cNvPr>
          <p:cNvSpPr>
            <a:spLocks noGrp="1"/>
          </p:cNvSpPr>
          <p:nvPr>
            <p:ph idx="1"/>
          </p:nvPr>
        </p:nvSpPr>
        <p:spPr>
          <a:xfrm>
            <a:off x="0" y="1914752"/>
            <a:ext cx="7729728" cy="3101983"/>
          </a:xfrm>
        </p:spPr>
        <p:txBody>
          <a:bodyPr>
            <a:noAutofit/>
          </a:bodyPr>
          <a:lstStyle/>
          <a:p>
            <a:r>
              <a:rPr lang="hr-HR" sz="1600" dirty="0"/>
              <a:t>Učenici se orijentiraju pomoću karte i kompasa. Kartu su položili na tvrdu površinu, tako da su naslov karte usmjerili prema sjeveru, kompas su postavili na rub karte i zavrtjeli su ga, čekali su da se magnetna igla smiri, te da pokaže smjer sjevera. </a:t>
            </a:r>
          </a:p>
          <a:p>
            <a:r>
              <a:rPr lang="hr-HR" sz="1600" dirty="0"/>
              <a:t>Ako pri tom postupku naslov karte nije usmjeren točno prema sjeveru, kao što pokazuje magnetna igla na kompasu, učenici već znaju da je orijentacija netočna, te da trebaju kartu okrenuti točno, kako pokazuje magnetna igla na kompasu(smjer sjevera)</a:t>
            </a:r>
          </a:p>
          <a:p>
            <a:r>
              <a:rPr lang="hr-HR" sz="1600" dirty="0"/>
              <a:t>Treće stajalište je drugi stol, imamo znatno veći obzor zbog veće nadmorske visine.</a:t>
            </a:r>
          </a:p>
          <a:p>
            <a:r>
              <a:rPr lang="hr-HR" sz="1600" dirty="0"/>
              <a:t>Ponovno smo koristili kartu, tražili rijeku </a:t>
            </a:r>
            <a:r>
              <a:rPr lang="hr-HR" sz="1600" dirty="0" err="1"/>
              <a:t>Otuču</a:t>
            </a:r>
            <a:r>
              <a:rPr lang="hr-HR" sz="1600" dirty="0"/>
              <a:t> i njezine pritoke te smo </a:t>
            </a:r>
            <a:r>
              <a:rPr lang="hr-HR" sz="1600" dirty="0" err="1"/>
              <a:t>kometirali</a:t>
            </a:r>
            <a:r>
              <a:rPr lang="hr-HR" sz="1600" dirty="0"/>
              <a:t> koje boje prevladavaju na karti.</a:t>
            </a:r>
          </a:p>
          <a:p>
            <a:r>
              <a:rPr lang="hr-HR" sz="1600" dirty="0"/>
              <a:t>Sa našeg stajališta smo mogli vidjeti:</a:t>
            </a:r>
          </a:p>
          <a:p>
            <a:r>
              <a:rPr lang="hr-HR" sz="1600" dirty="0"/>
              <a:t>-umjetno jezero </a:t>
            </a:r>
            <a:r>
              <a:rPr lang="hr-HR" sz="1600" dirty="0" err="1"/>
              <a:t>Štikada</a:t>
            </a:r>
            <a:endParaRPr lang="hr-HR" sz="1600" dirty="0"/>
          </a:p>
          <a:p>
            <a:r>
              <a:rPr lang="hr-HR" sz="1600" dirty="0"/>
              <a:t>-rijeku </a:t>
            </a:r>
            <a:r>
              <a:rPr lang="hr-HR" sz="1600" dirty="0" err="1"/>
              <a:t>Otuču</a:t>
            </a:r>
            <a:endParaRPr lang="hr-HR" sz="1600" dirty="0"/>
          </a:p>
          <a:p>
            <a:r>
              <a:rPr lang="hr-HR" sz="1600" dirty="0"/>
              <a:t>-vrh </a:t>
            </a:r>
            <a:r>
              <a:rPr lang="hr-HR" sz="1600" dirty="0" err="1"/>
              <a:t>Crnopac</a:t>
            </a:r>
            <a:endParaRPr lang="hr-HR" sz="1600" dirty="0"/>
          </a:p>
          <a:p>
            <a:r>
              <a:rPr lang="hr-HR" sz="1600" dirty="0"/>
              <a:t>-duž planine Velebit </a:t>
            </a:r>
          </a:p>
        </p:txBody>
      </p:sp>
      <p:pic>
        <p:nvPicPr>
          <p:cNvPr id="5" name="Slika 4">
            <a:extLst>
              <a:ext uri="{FF2B5EF4-FFF2-40B4-BE49-F238E27FC236}">
                <a16:creationId xmlns:a16="http://schemas.microsoft.com/office/drawing/2014/main" id="{87F7728A-DC76-4D86-B773-599DFC869702}"/>
              </a:ext>
            </a:extLst>
          </p:cNvPr>
          <p:cNvPicPr>
            <a:picLocks noChangeAspect="1"/>
          </p:cNvPicPr>
          <p:nvPr/>
        </p:nvPicPr>
        <p:blipFill rotWithShape="1">
          <a:blip r:embed="rId2">
            <a:extLst>
              <a:ext uri="{28A0092B-C50C-407E-A947-70E740481C1C}">
                <a14:useLocalDpi xmlns:a14="http://schemas.microsoft.com/office/drawing/2010/main" val="0"/>
              </a:ext>
            </a:extLst>
          </a:blip>
          <a:srcRect t="7442" b="22349"/>
          <a:stretch/>
        </p:blipFill>
        <p:spPr>
          <a:xfrm>
            <a:off x="8644270" y="18395"/>
            <a:ext cx="3547731" cy="3429000"/>
          </a:xfrm>
          <a:prstGeom prst="rect">
            <a:avLst/>
          </a:prstGeom>
        </p:spPr>
      </p:pic>
      <p:pic>
        <p:nvPicPr>
          <p:cNvPr id="8" name="Slika 7">
            <a:extLst>
              <a:ext uri="{FF2B5EF4-FFF2-40B4-BE49-F238E27FC236}">
                <a16:creationId xmlns:a16="http://schemas.microsoft.com/office/drawing/2014/main" id="{5BC7054A-560F-4076-8C51-54D882185887}"/>
              </a:ext>
            </a:extLst>
          </p:cNvPr>
          <p:cNvPicPr>
            <a:picLocks noChangeAspect="1"/>
          </p:cNvPicPr>
          <p:nvPr/>
        </p:nvPicPr>
        <p:blipFill rotWithShape="1">
          <a:blip r:embed="rId3">
            <a:extLst>
              <a:ext uri="{28A0092B-C50C-407E-A947-70E740481C1C}">
                <a14:useLocalDpi xmlns:a14="http://schemas.microsoft.com/office/drawing/2010/main" val="0"/>
              </a:ext>
            </a:extLst>
          </a:blip>
          <a:srcRect t="27442"/>
          <a:stretch/>
        </p:blipFill>
        <p:spPr>
          <a:xfrm>
            <a:off x="8644269" y="3447395"/>
            <a:ext cx="3547731" cy="3410606"/>
          </a:xfrm>
          <a:prstGeom prst="rect">
            <a:avLst/>
          </a:prstGeom>
        </p:spPr>
      </p:pic>
    </p:spTree>
    <p:extLst>
      <p:ext uri="{BB962C8B-B14F-4D97-AF65-F5344CB8AC3E}">
        <p14:creationId xmlns:p14="http://schemas.microsoft.com/office/powerpoint/2010/main" val="3400083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7F6F4A6-3F88-4C9B-AAAB-9A08019C2D17}"/>
              </a:ext>
            </a:extLst>
          </p:cNvPr>
          <p:cNvSpPr>
            <a:spLocks noGrp="1"/>
          </p:cNvSpPr>
          <p:nvPr>
            <p:ph type="title"/>
          </p:nvPr>
        </p:nvSpPr>
        <p:spPr>
          <a:xfrm>
            <a:off x="157787" y="316106"/>
            <a:ext cx="4903311" cy="715252"/>
          </a:xfrm>
        </p:spPr>
        <p:txBody>
          <a:bodyPr>
            <a:normAutofit fontScale="90000"/>
          </a:bodyPr>
          <a:lstStyle/>
          <a:p>
            <a:r>
              <a:rPr lang="hr-HR" dirty="0"/>
              <a:t>ČETVRTO STAJALIŠTE</a:t>
            </a:r>
          </a:p>
        </p:txBody>
      </p:sp>
      <p:sp>
        <p:nvSpPr>
          <p:cNvPr id="3" name="Rezervirano mjesto sadržaja 2">
            <a:extLst>
              <a:ext uri="{FF2B5EF4-FFF2-40B4-BE49-F238E27FC236}">
                <a16:creationId xmlns:a16="http://schemas.microsoft.com/office/drawing/2014/main" id="{C862422D-FC57-4CEA-A926-6B9D39D57E40}"/>
              </a:ext>
            </a:extLst>
          </p:cNvPr>
          <p:cNvSpPr>
            <a:spLocks noGrp="1"/>
          </p:cNvSpPr>
          <p:nvPr>
            <p:ph idx="1"/>
          </p:nvPr>
        </p:nvSpPr>
        <p:spPr>
          <a:xfrm>
            <a:off x="0" y="2712473"/>
            <a:ext cx="7729728" cy="3101983"/>
          </a:xfrm>
        </p:spPr>
        <p:txBody>
          <a:bodyPr>
            <a:normAutofit/>
          </a:bodyPr>
          <a:lstStyle/>
          <a:p>
            <a:r>
              <a:rPr lang="hr-HR" dirty="0"/>
              <a:t>Četvrto stajalište odnosno zadnje je vrh Gradine.</a:t>
            </a:r>
          </a:p>
          <a:p>
            <a:r>
              <a:rPr lang="hr-HR" dirty="0"/>
              <a:t>Obzor je znatno povećao, vidimo dio Gračaca okrenut prema cesti za Zagreb, sjeverna strana. </a:t>
            </a:r>
          </a:p>
          <a:p>
            <a:r>
              <a:rPr lang="hr-HR" dirty="0"/>
              <a:t>Sada smo skoro mogli vidjeti cijeli Gračac.</a:t>
            </a:r>
          </a:p>
          <a:p>
            <a:endParaRPr lang="hr-HR" dirty="0"/>
          </a:p>
        </p:txBody>
      </p:sp>
      <p:pic>
        <p:nvPicPr>
          <p:cNvPr id="9" name="Slika 8">
            <a:extLst>
              <a:ext uri="{FF2B5EF4-FFF2-40B4-BE49-F238E27FC236}">
                <a16:creationId xmlns:a16="http://schemas.microsoft.com/office/drawing/2014/main" id="{61800301-B71A-4BFC-938B-4C80F6BCF1DB}"/>
              </a:ext>
            </a:extLst>
          </p:cNvPr>
          <p:cNvPicPr>
            <a:picLocks noChangeAspect="1"/>
          </p:cNvPicPr>
          <p:nvPr/>
        </p:nvPicPr>
        <p:blipFill rotWithShape="1">
          <a:blip r:embed="rId2"/>
          <a:srcRect t="32271"/>
          <a:stretch/>
        </p:blipFill>
        <p:spPr>
          <a:xfrm>
            <a:off x="8575290" y="1"/>
            <a:ext cx="3616709" cy="3428998"/>
          </a:xfrm>
          <a:prstGeom prst="rect">
            <a:avLst/>
          </a:prstGeom>
        </p:spPr>
      </p:pic>
      <p:pic>
        <p:nvPicPr>
          <p:cNvPr id="10" name="Slika 9">
            <a:extLst>
              <a:ext uri="{FF2B5EF4-FFF2-40B4-BE49-F238E27FC236}">
                <a16:creationId xmlns:a16="http://schemas.microsoft.com/office/drawing/2014/main" id="{8CAAEA9D-6C4E-43C8-A236-CC068EA06781}"/>
              </a:ext>
            </a:extLst>
          </p:cNvPr>
          <p:cNvPicPr>
            <a:picLocks noChangeAspect="1"/>
          </p:cNvPicPr>
          <p:nvPr/>
        </p:nvPicPr>
        <p:blipFill>
          <a:blip r:embed="rId3"/>
          <a:stretch>
            <a:fillRect/>
          </a:stretch>
        </p:blipFill>
        <p:spPr>
          <a:xfrm>
            <a:off x="8575290" y="3428999"/>
            <a:ext cx="3616710" cy="3429001"/>
          </a:xfrm>
          <a:prstGeom prst="rect">
            <a:avLst/>
          </a:prstGeom>
        </p:spPr>
      </p:pic>
    </p:spTree>
    <p:extLst>
      <p:ext uri="{BB962C8B-B14F-4D97-AF65-F5344CB8AC3E}">
        <p14:creationId xmlns:p14="http://schemas.microsoft.com/office/powerpoint/2010/main" val="2364179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7F6F4A6-3F88-4C9B-AAAB-9A08019C2D17}"/>
              </a:ext>
            </a:extLst>
          </p:cNvPr>
          <p:cNvSpPr>
            <a:spLocks noGrp="1"/>
          </p:cNvSpPr>
          <p:nvPr>
            <p:ph type="title"/>
          </p:nvPr>
        </p:nvSpPr>
        <p:spPr>
          <a:xfrm>
            <a:off x="157787" y="316106"/>
            <a:ext cx="4903311" cy="715252"/>
          </a:xfrm>
        </p:spPr>
        <p:txBody>
          <a:bodyPr>
            <a:normAutofit fontScale="90000"/>
          </a:bodyPr>
          <a:lstStyle/>
          <a:p>
            <a:r>
              <a:rPr lang="hr-HR" dirty="0"/>
              <a:t>OPIS KARTE</a:t>
            </a:r>
          </a:p>
        </p:txBody>
      </p:sp>
      <p:sp>
        <p:nvSpPr>
          <p:cNvPr id="3" name="Rezervirano mjesto sadržaja 2">
            <a:extLst>
              <a:ext uri="{FF2B5EF4-FFF2-40B4-BE49-F238E27FC236}">
                <a16:creationId xmlns:a16="http://schemas.microsoft.com/office/drawing/2014/main" id="{C862422D-FC57-4CEA-A926-6B9D39D57E40}"/>
              </a:ext>
            </a:extLst>
          </p:cNvPr>
          <p:cNvSpPr>
            <a:spLocks noGrp="1"/>
          </p:cNvSpPr>
          <p:nvPr>
            <p:ph idx="1"/>
          </p:nvPr>
        </p:nvSpPr>
        <p:spPr>
          <a:xfrm>
            <a:off x="0" y="2223375"/>
            <a:ext cx="7729728" cy="3101983"/>
          </a:xfrm>
        </p:spPr>
        <p:txBody>
          <a:bodyPr>
            <a:normAutofit fontScale="85000" lnSpcReduction="20000"/>
          </a:bodyPr>
          <a:lstStyle/>
          <a:p>
            <a:r>
              <a:rPr lang="hr-HR" dirty="0"/>
              <a:t>Mjerilo 1:50000</a:t>
            </a:r>
          </a:p>
          <a:p>
            <a:r>
              <a:rPr lang="hr-HR" dirty="0"/>
              <a:t>Vrsta mjerila-brojčano</a:t>
            </a:r>
          </a:p>
          <a:p>
            <a:r>
              <a:rPr lang="hr-HR" dirty="0"/>
              <a:t>Broj listova-1(treba još tri lista da karta bude u potpunosti spojena)</a:t>
            </a:r>
          </a:p>
          <a:p>
            <a:r>
              <a:rPr lang="hr-HR" dirty="0"/>
              <a:t>Boje koje se koriste na karti-</a:t>
            </a:r>
            <a:r>
              <a:rPr lang="hr-HR" dirty="0" err="1"/>
              <a:t>zelena,crvena,svijetlo</a:t>
            </a:r>
            <a:r>
              <a:rPr lang="hr-HR" dirty="0"/>
              <a:t> smeđa….</a:t>
            </a:r>
          </a:p>
          <a:p>
            <a:r>
              <a:rPr lang="hr-HR" dirty="0"/>
              <a:t>Uočene su izohipse</a:t>
            </a:r>
          </a:p>
          <a:p>
            <a:r>
              <a:rPr lang="hr-HR" dirty="0"/>
              <a:t>Gračac se na karti nalazi jugozapadno</a:t>
            </a:r>
          </a:p>
          <a:p>
            <a:r>
              <a:rPr lang="hr-HR" dirty="0"/>
              <a:t>Cesta prema Zagrebu(sjever)</a:t>
            </a:r>
          </a:p>
          <a:p>
            <a:r>
              <a:rPr lang="hr-HR" dirty="0"/>
              <a:t>Cesta prema Zadru(Jug)</a:t>
            </a:r>
          </a:p>
          <a:p>
            <a:r>
              <a:rPr lang="hr-HR" dirty="0"/>
              <a:t>Cesta prema Gospiću(zapad)</a:t>
            </a:r>
          </a:p>
          <a:p>
            <a:r>
              <a:rPr lang="hr-HR" dirty="0"/>
              <a:t>Cesta prema Kninu(istok)</a:t>
            </a:r>
          </a:p>
        </p:txBody>
      </p:sp>
      <p:pic>
        <p:nvPicPr>
          <p:cNvPr id="10" name="Slika 9">
            <a:extLst>
              <a:ext uri="{FF2B5EF4-FFF2-40B4-BE49-F238E27FC236}">
                <a16:creationId xmlns:a16="http://schemas.microsoft.com/office/drawing/2014/main" id="{0894417A-84FA-4A97-9A0F-54FF8ABF25C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985311" y="2020183"/>
            <a:ext cx="3952875" cy="3305175"/>
          </a:xfrm>
          <a:prstGeom prst="rect">
            <a:avLst/>
          </a:prstGeom>
        </p:spPr>
      </p:pic>
      <p:sp>
        <p:nvSpPr>
          <p:cNvPr id="11" name="TekstniOkvir 10">
            <a:extLst>
              <a:ext uri="{FF2B5EF4-FFF2-40B4-BE49-F238E27FC236}">
                <a16:creationId xmlns:a16="http://schemas.microsoft.com/office/drawing/2014/main" id="{C9B08A60-9791-44C6-8589-A42F462E8286}"/>
              </a:ext>
            </a:extLst>
          </p:cNvPr>
          <p:cNvSpPr txBox="1"/>
          <p:nvPr/>
        </p:nvSpPr>
        <p:spPr>
          <a:xfrm>
            <a:off x="10391530" y="6488668"/>
            <a:ext cx="1800470" cy="369332"/>
          </a:xfrm>
          <a:prstGeom prst="rect">
            <a:avLst/>
          </a:prstGeom>
          <a:noFill/>
        </p:spPr>
        <p:txBody>
          <a:bodyPr wrap="square" rtlCol="0">
            <a:spAutoFit/>
          </a:bodyPr>
          <a:lstStyle/>
          <a:p>
            <a:r>
              <a:rPr lang="hr-HR" sz="900" dirty="0">
                <a:hlinkClick r:id="rId3" tooltip="https://zoomgraf.blogspot.com.es/2013/06/compas-marino-brushes-y-elementos-de.html"/>
              </a:rPr>
              <a:t>Ta fotografija</a:t>
            </a:r>
            <a:r>
              <a:rPr lang="hr-HR" sz="900" dirty="0"/>
              <a:t> korisnika Nepoznat autor: licenca </a:t>
            </a:r>
            <a:r>
              <a:rPr lang="hr-HR" sz="900" dirty="0">
                <a:hlinkClick r:id="rId4" tooltip="https://creativecommons.org/licenses/by-nc-nd/3.0/"/>
              </a:rPr>
              <a:t>CC BY-NC-ND</a:t>
            </a:r>
            <a:endParaRPr lang="hr-HR" sz="900" dirty="0"/>
          </a:p>
        </p:txBody>
      </p:sp>
    </p:spTree>
    <p:extLst>
      <p:ext uri="{BB962C8B-B14F-4D97-AF65-F5344CB8AC3E}">
        <p14:creationId xmlns:p14="http://schemas.microsoft.com/office/powerpoint/2010/main" val="336397826"/>
      </p:ext>
    </p:extLst>
  </p:cSld>
  <p:clrMapOvr>
    <a:masterClrMapping/>
  </p:clrMapOvr>
</p:sld>
</file>

<file path=ppt/theme/theme1.xml><?xml version="1.0" encoding="utf-8"?>
<a:theme xmlns:a="http://schemas.openxmlformats.org/drawingml/2006/main" name="Pak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e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ket">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Paket</Template>
  <TotalTime>7972</TotalTime>
  <Words>531</Words>
  <Application>Microsoft Office PowerPoint</Application>
  <PresentationFormat>Široki zaslon</PresentationFormat>
  <Paragraphs>46</Paragraphs>
  <Slides>7</Slides>
  <Notes>0</Notes>
  <HiddenSlides>0</HiddenSlides>
  <MMClips>0</MMClips>
  <ScaleCrop>false</ScaleCrop>
  <HeadingPairs>
    <vt:vector size="6" baseType="variant">
      <vt:variant>
        <vt:lpstr>Korišteni fontovi</vt:lpstr>
      </vt:variant>
      <vt:variant>
        <vt:i4>2</vt:i4>
      </vt:variant>
      <vt:variant>
        <vt:lpstr>Tema</vt:lpstr>
      </vt:variant>
      <vt:variant>
        <vt:i4>1</vt:i4>
      </vt:variant>
      <vt:variant>
        <vt:lpstr>Naslovi slajdova</vt:lpstr>
      </vt:variant>
      <vt:variant>
        <vt:i4>7</vt:i4>
      </vt:variant>
    </vt:vector>
  </HeadingPairs>
  <TitlesOfParts>
    <vt:vector size="10" baseType="lpstr">
      <vt:lpstr>Arial</vt:lpstr>
      <vt:lpstr>Gill Sans MT</vt:lpstr>
      <vt:lpstr>Paket</vt:lpstr>
      <vt:lpstr>ORIJENTACIJA U PRIRODI POMOĆU GEOGRAFSKE KARTE</vt:lpstr>
      <vt:lpstr>PODSJETNIK!</vt:lpstr>
      <vt:lpstr>PRVO STAJALIŠTE</vt:lpstr>
      <vt:lpstr>DRUGO STAJALIŠTE</vt:lpstr>
      <vt:lpstr>TREĆE STAJALIŠTE</vt:lpstr>
      <vt:lpstr>ČETVRTO STAJALIŠTE</vt:lpstr>
      <vt:lpstr>OPIS KARTE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ORIJENTACIJA U PRIRODI POMOĆU TOPOGRAFSKE KARTE</dc:title>
  <dc:creator>Mariana Krpan</dc:creator>
  <cp:lastModifiedBy>Mariana Krpan</cp:lastModifiedBy>
  <cp:revision>13</cp:revision>
  <dcterms:created xsi:type="dcterms:W3CDTF">2023-09-21T05:41:02Z</dcterms:created>
  <dcterms:modified xsi:type="dcterms:W3CDTF">2023-09-26T18:33:34Z</dcterms:modified>
</cp:coreProperties>
</file>